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 userDrawn="1">
          <p15:clr>
            <a:srgbClr val="A4A3A4"/>
          </p15:clr>
        </p15:guide>
        <p15:guide id="2" pos="13572" userDrawn="1">
          <p15:clr>
            <a:srgbClr val="A4A3A4"/>
          </p15:clr>
        </p15:guide>
        <p15:guide id="3" orient="horz" pos="3457" userDrawn="1">
          <p15:clr>
            <a:srgbClr val="A4A3A4"/>
          </p15:clr>
        </p15:guide>
        <p15:guide id="4" orient="horz" pos="9710" userDrawn="1">
          <p15:clr>
            <a:srgbClr val="A4A3A4"/>
          </p15:clr>
        </p15:guide>
        <p15:guide id="5" orient="horz" pos="2890" userDrawn="1">
          <p15:clr>
            <a:srgbClr val="A4A3A4"/>
          </p15:clr>
        </p15:guide>
        <p15:guide id="6" orient="horz" pos="3185" userDrawn="1">
          <p15:clr>
            <a:srgbClr val="A4A3A4"/>
          </p15:clr>
        </p15:guide>
        <p15:guide id="7" orient="horz" pos="5861" userDrawn="1">
          <p15:clr>
            <a:srgbClr val="A4A3A4"/>
          </p15:clr>
        </p15:guide>
        <p15:guide id="8" orient="horz" pos="6882" userDrawn="1">
          <p15:clr>
            <a:srgbClr val="A4A3A4"/>
          </p15:clr>
        </p15:guide>
        <p15:guide id="9" orient="horz" pos="7517" userDrawn="1">
          <p15:clr>
            <a:srgbClr val="A4A3A4"/>
          </p15:clr>
        </p15:guide>
        <p15:guide id="10" orient="horz" pos="10375" userDrawn="1">
          <p15:clr>
            <a:srgbClr val="A4A3A4"/>
          </p15:clr>
        </p15:guide>
        <p15:guide id="11" orient="horz" pos="10715" userDrawn="1">
          <p15:clr>
            <a:srgbClr val="A4A3A4"/>
          </p15:clr>
        </p15:guide>
        <p15:guide id="12" orient="horz" pos="17133" userDrawn="1">
          <p15:clr>
            <a:srgbClr val="A4A3A4"/>
          </p15:clr>
        </p15:guide>
        <p15:guide id="13" orient="horz" pos="18222" userDrawn="1">
          <p15:clr>
            <a:srgbClr val="A4A3A4"/>
          </p15:clr>
        </p15:guide>
        <p15:guide id="14" orient="horz" pos="17814" userDrawn="1">
          <p15:clr>
            <a:srgbClr val="A4A3A4"/>
          </p15:clr>
        </p15:guide>
        <p15:guide id="15" pos="9331" userDrawn="1">
          <p15:clr>
            <a:srgbClr val="A4A3A4"/>
          </p15:clr>
        </p15:guide>
        <p15:guide id="16" pos="5135" userDrawn="1">
          <p15:clr>
            <a:srgbClr val="A4A3A4"/>
          </p15:clr>
        </p15:guide>
        <p15:guide id="17" pos="849" userDrawn="1">
          <p15:clr>
            <a:srgbClr val="A4A3A4"/>
          </p15:clr>
        </p15:guide>
        <p15:guide id="18" pos="17518" userDrawn="1">
          <p15:clr>
            <a:srgbClr val="A4A3A4"/>
          </p15:clr>
        </p15:guide>
        <p15:guide id="19" pos="13368" userDrawn="1">
          <p15:clr>
            <a:srgbClr val="A4A3A4"/>
          </p15:clr>
        </p15:guide>
        <p15:guide id="20" pos="22100" userDrawn="1">
          <p15:clr>
            <a:srgbClr val="A4A3A4"/>
          </p15:clr>
        </p15:guide>
        <p15:guide id="21" pos="1212" userDrawn="1">
          <p15:clr>
            <a:srgbClr val="A4A3A4"/>
          </p15:clr>
        </p15:guide>
        <p15:guide id="22" pos="12892" userDrawn="1">
          <p15:clr>
            <a:srgbClr val="A4A3A4"/>
          </p15:clr>
        </p15:guide>
        <p15:guide id="23" pos="26091" userDrawn="1">
          <p15:clr>
            <a:srgbClr val="A4A3A4"/>
          </p15:clr>
        </p15:guide>
        <p15:guide id="24" pos="4818" userDrawn="1">
          <p15:clr>
            <a:srgbClr val="A4A3A4"/>
          </p15:clr>
        </p15:guide>
        <p15:guide id="25" pos="9014" userDrawn="1">
          <p15:clr>
            <a:srgbClr val="A4A3A4"/>
          </p15:clr>
        </p15:guide>
        <p15:guide id="26" pos="17813" userDrawn="1">
          <p15:clr>
            <a:srgbClr val="A4A3A4"/>
          </p15:clr>
        </p15:guide>
        <p15:guide id="27" pos="21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4B434-518B-4069-A9D6-CFB93439583F}" v="4" dt="2023-07-18T13:33:20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35" d="100"/>
          <a:sy n="35" d="100"/>
        </p:scale>
        <p:origin x="1736" y="64"/>
      </p:cViewPr>
      <p:guideLst>
        <p:guide orient="horz" pos="1688"/>
        <p:guide pos="13572"/>
        <p:guide orient="horz" pos="3457"/>
        <p:guide orient="horz" pos="9710"/>
        <p:guide orient="horz" pos="2890"/>
        <p:guide orient="horz" pos="3185"/>
        <p:guide orient="horz" pos="5861"/>
        <p:guide orient="horz" pos="6882"/>
        <p:guide orient="horz" pos="7517"/>
        <p:guide orient="horz" pos="10375"/>
        <p:guide orient="horz" pos="10715"/>
        <p:guide orient="horz" pos="17133"/>
        <p:guide orient="horz" pos="18222"/>
        <p:guide orient="horz" pos="17814"/>
        <p:guide pos="9331"/>
        <p:guide pos="5135"/>
        <p:guide pos="849"/>
        <p:guide pos="17518"/>
        <p:guide pos="13368"/>
        <p:guide pos="22100"/>
        <p:guide pos="1212"/>
        <p:guide pos="12892"/>
        <p:guide pos="26091"/>
        <p:guide pos="4818"/>
        <p:guide pos="9014"/>
        <p:guide pos="17813"/>
        <p:guide pos="218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97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5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5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91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96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47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92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0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52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B240-73F8-494F-B72D-B7CF6D394855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AD48B5A2-A23F-8539-E826-FD2293FEB9A3}"/>
              </a:ext>
            </a:extLst>
          </p:cNvPr>
          <p:cNvSpPr txBox="1"/>
          <p:nvPr/>
        </p:nvSpPr>
        <p:spPr>
          <a:xfrm>
            <a:off x="21401881" y="4388016"/>
            <a:ext cx="199636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LOW ABUNDANCE OF SHARKS AND RAYS IN THE ARABIC GULF ON  THE LAST TWENTY FIVE YEARS</a:t>
            </a:r>
          </a:p>
        </p:txBody>
      </p:sp>
      <p:sp>
        <p:nvSpPr>
          <p:cNvPr id="3" name="CaixaDeTexto 19">
            <a:extLst>
              <a:ext uri="{FF2B5EF4-FFF2-40B4-BE49-F238E27FC236}">
                <a16:creationId xmlns:a16="http://schemas.microsoft.com/office/drawing/2014/main" id="{1A06C170-8839-F298-DB7E-4A77D613E33A}"/>
              </a:ext>
            </a:extLst>
          </p:cNvPr>
          <p:cNvSpPr txBox="1"/>
          <p:nvPr/>
        </p:nvSpPr>
        <p:spPr>
          <a:xfrm>
            <a:off x="21417923" y="7806342"/>
            <a:ext cx="198599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de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da Universidade de Aveiro, 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sp>
        <p:nvSpPr>
          <p:cNvPr id="13" name="CaixaDeTexto 18">
            <a:extLst>
              <a:ext uri="{FF2B5EF4-FFF2-40B4-BE49-F238E27FC236}">
                <a16:creationId xmlns:a16="http://schemas.microsoft.com/office/drawing/2014/main" id="{8E1C802F-2057-E0EC-4CC5-723FB27AA9E1}"/>
              </a:ext>
            </a:extLst>
          </p:cNvPr>
          <p:cNvSpPr txBox="1"/>
          <p:nvPr/>
        </p:nvSpPr>
        <p:spPr>
          <a:xfrm>
            <a:off x="1265231" y="13632478"/>
            <a:ext cx="638334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INTRODUÇÃO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zzril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delenit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6" name="CaixaDeTexto 19">
            <a:extLst>
              <a:ext uri="{FF2B5EF4-FFF2-40B4-BE49-F238E27FC236}">
                <a16:creationId xmlns:a16="http://schemas.microsoft.com/office/drawing/2014/main" id="{CDDDC0EA-37B2-A164-E455-E77C568D215F}"/>
              </a:ext>
            </a:extLst>
          </p:cNvPr>
          <p:cNvSpPr txBox="1"/>
          <p:nvPr/>
        </p:nvSpPr>
        <p:spPr>
          <a:xfrm>
            <a:off x="8106557" y="13632478"/>
            <a:ext cx="6251461" cy="931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MATERIAIS E MÉTODOS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8" name="Imagem 21">
            <a:extLst>
              <a:ext uri="{FF2B5EF4-FFF2-40B4-BE49-F238E27FC236}">
                <a16:creationId xmlns:a16="http://schemas.microsoft.com/office/drawing/2014/main" id="{53090E53-D0D2-5A76-B7C6-FA25A5AD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185" y="14201843"/>
            <a:ext cx="6350000" cy="4495800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54569B02-3199-D97E-4614-942B544B271D}"/>
              </a:ext>
            </a:extLst>
          </p:cNvPr>
          <p:cNvSpPr txBox="1"/>
          <p:nvPr/>
        </p:nvSpPr>
        <p:spPr>
          <a:xfrm>
            <a:off x="21540620" y="13632478"/>
            <a:ext cx="6334079" cy="111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RESULTADOS</a:t>
            </a: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CaixaDeTexto 24">
            <a:extLst>
              <a:ext uri="{FF2B5EF4-FFF2-40B4-BE49-F238E27FC236}">
                <a16:creationId xmlns:a16="http://schemas.microsoft.com/office/drawing/2014/main" id="{4C5C6050-7DC0-D36F-4291-3C01553A3E8A}"/>
              </a:ext>
            </a:extLst>
          </p:cNvPr>
          <p:cNvSpPr txBox="1"/>
          <p:nvPr/>
        </p:nvSpPr>
        <p:spPr>
          <a:xfrm>
            <a:off x="34946038" y="13632478"/>
            <a:ext cx="6387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Gotham Medium" pitchFamily="2" charset="0"/>
                <a:cs typeface="Gotham Medium" pitchFamily="2" charset="0"/>
              </a:rPr>
              <a:t>DISCUSSÃO</a:t>
            </a: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</a:t>
            </a:r>
          </a:p>
        </p:txBody>
      </p:sp>
      <p:pic>
        <p:nvPicPr>
          <p:cNvPr id="22" name="Imagem 25">
            <a:extLst>
              <a:ext uri="{FF2B5EF4-FFF2-40B4-BE49-F238E27FC236}">
                <a16:creationId xmlns:a16="http://schemas.microsoft.com/office/drawing/2014/main" id="{C2D7895C-53B8-C57F-4EF3-70FD3EB1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520" y="14194170"/>
            <a:ext cx="6350000" cy="5791200"/>
          </a:xfrm>
          <a:prstGeom prst="rect">
            <a:avLst/>
          </a:prstGeom>
        </p:spPr>
      </p:pic>
      <p:pic>
        <p:nvPicPr>
          <p:cNvPr id="24" name="Imagem 20">
            <a:extLst>
              <a:ext uri="{FF2B5EF4-FFF2-40B4-BE49-F238E27FC236}">
                <a16:creationId xmlns:a16="http://schemas.microsoft.com/office/drawing/2014/main" id="{F17D938B-4271-F649-E2A4-A0E06D19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764" y="1898239"/>
            <a:ext cx="13464675" cy="10599067"/>
          </a:xfrm>
          <a:prstGeom prst="rect">
            <a:avLst/>
          </a:prstGeom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63E1683F-D501-C304-7599-A56507552B1C}"/>
              </a:ext>
            </a:extLst>
          </p:cNvPr>
          <p:cNvSpPr txBox="1">
            <a:spLocks/>
          </p:cNvSpPr>
          <p:nvPr/>
        </p:nvSpPr>
        <p:spPr>
          <a:xfrm>
            <a:off x="1265231" y="9310831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9" name="CaixaDeTexto 6">
            <a:extLst>
              <a:ext uri="{FF2B5EF4-FFF2-40B4-BE49-F238E27FC236}">
                <a16:creationId xmlns:a16="http://schemas.microsoft.com/office/drawing/2014/main" id="{E8F4EABD-1422-894D-A770-3ED32F580EF6}"/>
              </a:ext>
            </a:extLst>
          </p:cNvPr>
          <p:cNvSpPr txBox="1"/>
          <p:nvPr/>
        </p:nvSpPr>
        <p:spPr>
          <a:xfrm>
            <a:off x="14592350" y="1922234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0" name="CaixaDeTexto 6">
            <a:extLst>
              <a:ext uri="{FF2B5EF4-FFF2-40B4-BE49-F238E27FC236}">
                <a16:creationId xmlns:a16="http://schemas.microsoft.com/office/drawing/2014/main" id="{72A0EA50-63CE-2F68-8C67-44173F9A6C91}"/>
              </a:ext>
            </a:extLst>
          </p:cNvPr>
          <p:cNvSpPr txBox="1"/>
          <p:nvPr/>
        </p:nvSpPr>
        <p:spPr>
          <a:xfrm>
            <a:off x="28186520" y="20625067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1" name="CaixaDeTexto 6">
            <a:extLst>
              <a:ext uri="{FF2B5EF4-FFF2-40B4-BE49-F238E27FC236}">
                <a16:creationId xmlns:a16="http://schemas.microsoft.com/office/drawing/2014/main" id="{03C96E08-566D-6C35-441E-7FA5882B958A}"/>
              </a:ext>
            </a:extLst>
          </p:cNvPr>
          <p:cNvSpPr txBox="1"/>
          <p:nvPr/>
        </p:nvSpPr>
        <p:spPr>
          <a:xfrm>
            <a:off x="34914473" y="2335052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REFERÊNCIAS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pic>
        <p:nvPicPr>
          <p:cNvPr id="35" name="Imagem 21">
            <a:extLst>
              <a:ext uri="{FF2B5EF4-FFF2-40B4-BE49-F238E27FC236}">
                <a16:creationId xmlns:a16="http://schemas.microsoft.com/office/drawing/2014/main" id="{44FBDD40-3AC2-E07A-586C-F57A88F8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2" y="19957484"/>
            <a:ext cx="6350000" cy="4495800"/>
          </a:xfrm>
          <a:prstGeom prst="rect">
            <a:avLst/>
          </a:prstGeom>
        </p:spPr>
      </p:pic>
      <p:sp>
        <p:nvSpPr>
          <p:cNvPr id="36" name="CaixaDeTexto 6">
            <a:extLst>
              <a:ext uri="{FF2B5EF4-FFF2-40B4-BE49-F238E27FC236}">
                <a16:creationId xmlns:a16="http://schemas.microsoft.com/office/drawing/2014/main" id="{C5359A99-6A4C-5910-E72A-560C239BE0FD}"/>
              </a:ext>
            </a:extLst>
          </p:cNvPr>
          <p:cNvSpPr txBox="1"/>
          <p:nvPr/>
        </p:nvSpPr>
        <p:spPr>
          <a:xfrm>
            <a:off x="1117467" y="24977981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4" name="Imagem 26">
            <a:extLst>
              <a:ext uri="{FF2B5EF4-FFF2-40B4-BE49-F238E27FC236}">
                <a16:creationId xmlns:a16="http://schemas.microsoft.com/office/drawing/2014/main" id="{77AFD430-31D0-584E-79A7-858A38E0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6110" y="28169998"/>
            <a:ext cx="4445000" cy="1397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63096CC7-0D32-525D-2266-73A794BF0D16}"/>
              </a:ext>
            </a:extLst>
          </p:cNvPr>
          <p:cNvSpPr txBox="1">
            <a:spLocks/>
          </p:cNvSpPr>
          <p:nvPr/>
        </p:nvSpPr>
        <p:spPr>
          <a:xfrm>
            <a:off x="33228438" y="1951455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mais logos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54B221A-58D2-90A8-14D1-0D81CA1815F2}"/>
              </a:ext>
            </a:extLst>
          </p:cNvPr>
          <p:cNvSpPr txBox="1">
            <a:spLocks/>
          </p:cNvSpPr>
          <p:nvPr/>
        </p:nvSpPr>
        <p:spPr>
          <a:xfrm>
            <a:off x="7779895" y="28554549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logos de instituições financiadoras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27EF9ED-0E33-16C4-F089-BFAF6FB9BF04}"/>
              </a:ext>
            </a:extLst>
          </p:cNvPr>
          <p:cNvSpPr txBox="1">
            <a:spLocks/>
          </p:cNvSpPr>
          <p:nvPr/>
        </p:nvSpPr>
        <p:spPr>
          <a:xfrm>
            <a:off x="14956541" y="5878091"/>
            <a:ext cx="3372069" cy="15768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inserir imagem (substituindo o exemplo aqui apresentado) Para apagar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7941E6-1E5C-093F-EA6A-FAB08F696C2D}"/>
              </a:ext>
            </a:extLst>
          </p:cNvPr>
          <p:cNvGrpSpPr/>
          <p:nvPr/>
        </p:nvGrpSpPr>
        <p:grpSpPr>
          <a:xfrm>
            <a:off x="21540620" y="28169998"/>
            <a:ext cx="11246757" cy="1080733"/>
            <a:chOff x="1762312" y="40247726"/>
            <a:chExt cx="11246757" cy="1080733"/>
          </a:xfrm>
        </p:grpSpPr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75FB8355-2AD4-26B1-2374-BFA39BB2D4D9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dirty="0">
                  <a:latin typeface="Gotham Book" pitchFamily="2" charset="0"/>
                  <a:cs typeface="Gotham Book" pitchFamily="2" charset="0"/>
                </a:rPr>
                <a:t>Agradecemos o apoio financeiro do CESAM através da FCT/MCTES (UIDP/50017/2020+UIDB/50017/2020+LA/P/0094/2020) através de fundos nacionais. (…) 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ame</a:t>
              </a:r>
            </a:p>
          </p:txBody>
        </p:sp>
        <p:sp>
          <p:nvSpPr>
            <p:cNvPr id="17" name="Subtítulo 2">
              <a:extLst>
                <a:ext uri="{FF2B5EF4-FFF2-40B4-BE49-F238E27FC236}">
                  <a16:creationId xmlns:a16="http://schemas.microsoft.com/office/drawing/2014/main" id="{3E684677-6E61-BC3B-6968-50C6CCC3DD46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AGRADECIMENTOS</a:t>
              </a:r>
            </a:p>
          </p:txBody>
        </p:sp>
      </p:grpSp>
      <p:pic>
        <p:nvPicPr>
          <p:cNvPr id="7" name="Picture 6" descr="A black background with white and green letters&#10;&#10;Description automatically generated">
            <a:extLst>
              <a:ext uri="{FF2B5EF4-FFF2-40B4-BE49-F238E27FC236}">
                <a16:creationId xmlns:a16="http://schemas.microsoft.com/office/drawing/2014/main" id="{E603E0F6-25FB-5C9A-F076-24D3F22C6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9022" y="1669967"/>
            <a:ext cx="9054476" cy="264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261</TotalTime>
  <Words>1295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Black</vt:lpstr>
      <vt:lpstr>Gotham Bold</vt:lpstr>
      <vt:lpstr>Gotham Book</vt:lpstr>
      <vt:lpstr>Gotham Medium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6</cp:revision>
  <dcterms:created xsi:type="dcterms:W3CDTF">2023-05-03T11:20:27Z</dcterms:created>
  <dcterms:modified xsi:type="dcterms:W3CDTF">2025-02-07T12:07:25Z</dcterms:modified>
</cp:coreProperties>
</file>