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6" userDrawn="1">
          <p15:clr>
            <a:srgbClr val="A4A3A4"/>
          </p15:clr>
        </p15:guide>
        <p15:guide id="2" pos="1144" userDrawn="1">
          <p15:clr>
            <a:srgbClr val="A4A3A4"/>
          </p15:clr>
        </p15:guide>
        <p15:guide id="3" orient="horz" pos="9059" userDrawn="1">
          <p15:clr>
            <a:srgbClr val="A4A3A4"/>
          </p15:clr>
        </p15:guide>
        <p15:guide id="4" orient="horz" pos="11100" userDrawn="1">
          <p15:clr>
            <a:srgbClr val="A4A3A4"/>
          </p15:clr>
        </p15:guide>
        <p15:guide id="5" orient="horz" pos="9966" userDrawn="1">
          <p15:clr>
            <a:srgbClr val="A4A3A4"/>
          </p15:clr>
        </p15:guide>
        <p15:guide id="6" orient="horz" pos="21102" userDrawn="1">
          <p15:clr>
            <a:srgbClr val="A4A3A4"/>
          </p15:clr>
        </p15:guide>
        <p15:guide id="7" orient="horz" pos="24935" userDrawn="1">
          <p15:clr>
            <a:srgbClr val="A4A3A4"/>
          </p15:clr>
        </p15:guide>
        <p15:guide id="8" orient="horz" pos="13581" userDrawn="1">
          <p15:clr>
            <a:srgbClr val="A4A3A4"/>
          </p15:clr>
        </p15:guide>
        <p15:guide id="9" orient="horz" pos="25955" userDrawn="1">
          <p15:clr>
            <a:srgbClr val="A4A3A4"/>
          </p15:clr>
        </p15:guide>
        <p15:guide id="10" pos="17927" userDrawn="1">
          <p15:clr>
            <a:srgbClr val="A4A3A4"/>
          </p15:clr>
        </p15:guide>
        <p15:guide id="11" pos="5408" userDrawn="1">
          <p15:clr>
            <a:srgbClr val="A4A3A4"/>
          </p15:clr>
        </p15:guide>
        <p15:guide id="12" pos="5113" userDrawn="1">
          <p15:clr>
            <a:srgbClr val="A4A3A4"/>
          </p15:clr>
        </p15:guide>
        <p15:guide id="13" pos="9672" userDrawn="1">
          <p15:clr>
            <a:srgbClr val="A4A3A4"/>
          </p15:clr>
        </p15:guide>
        <p15:guide id="14" pos="9331" userDrawn="1">
          <p15:clr>
            <a:srgbClr val="A4A3A4"/>
          </p15:clr>
        </p15:guide>
        <p15:guide id="15" pos="13550" userDrawn="1">
          <p15:clr>
            <a:srgbClr val="A4A3A4"/>
          </p15:clr>
        </p15:guide>
        <p15:guide id="16" pos="13890" userDrawn="1">
          <p15:clr>
            <a:srgbClr val="A4A3A4"/>
          </p15:clr>
        </p15:guide>
        <p15:guide id="17" orient="horz" pos="1688" userDrawn="1">
          <p15:clr>
            <a:srgbClr val="A4A3A4"/>
          </p15:clr>
        </p15:guide>
        <p15:guide id="18" orient="horz" pos="1144" userDrawn="1">
          <p15:clr>
            <a:srgbClr val="A4A3A4"/>
          </p15:clr>
        </p15:guide>
        <p15:guide id="19" orient="horz" pos="3276" userDrawn="1">
          <p15:clr>
            <a:srgbClr val="A4A3A4"/>
          </p15:clr>
        </p15:guide>
        <p15:guide id="20" orient="horz" pos="19356" userDrawn="1">
          <p15:clr>
            <a:srgbClr val="A4A3A4"/>
          </p15:clr>
        </p15:guide>
        <p15:guide id="21" orient="horz" pos="20104" userDrawn="1">
          <p15:clr>
            <a:srgbClr val="A4A3A4"/>
          </p15:clr>
        </p15:guide>
        <p15:guide id="22" orient="horz" pos="15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C6792-8733-462B-AC6F-09D45DFD3247}" v="1" dt="2023-07-18T13:38:55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3"/>
    <p:restoredTop sz="94650"/>
  </p:normalViewPr>
  <p:slideViewPr>
    <p:cSldViewPr snapToGrid="0" showGuides="1">
      <p:cViewPr varScale="1">
        <p:scale>
          <a:sx n="24" d="100"/>
          <a:sy n="24" d="100"/>
        </p:scale>
        <p:origin x="4436" y="192"/>
      </p:cViewPr>
      <p:guideLst>
        <p:guide orient="horz" pos="3956"/>
        <p:guide pos="1144"/>
        <p:guide orient="horz" pos="9059"/>
        <p:guide orient="horz" pos="11100"/>
        <p:guide orient="horz" pos="9966"/>
        <p:guide orient="horz" pos="21102"/>
        <p:guide orient="horz" pos="24935"/>
        <p:guide orient="horz" pos="13581"/>
        <p:guide orient="horz" pos="25955"/>
        <p:guide pos="17927"/>
        <p:guide pos="5408"/>
        <p:guide pos="5113"/>
        <p:guide pos="9672"/>
        <p:guide pos="9331"/>
        <p:guide pos="13550"/>
        <p:guide pos="13890"/>
        <p:guide orient="horz" pos="1688"/>
        <p:guide orient="horz" pos="1144"/>
        <p:guide orient="horz" pos="3276"/>
        <p:guide orient="horz" pos="19356"/>
        <p:guide orient="horz" pos="20104"/>
        <p:guide orient="horz" pos="15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E393-C222-C040-B427-B53EAE0AFB89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901D-8DEF-EA4D-9A13-23B0771F51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842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901D-8DEF-EA4D-9A13-23B0771F51A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06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7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2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954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49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4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50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7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57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2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30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DE7F-1FF5-8040-9D4A-4E068451166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9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A15E57E-328B-8816-B2DC-7228FDF03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964" y="16800253"/>
            <a:ext cx="6300788" cy="735783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INTRODUCTION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endParaRPr lang="pt-PT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802310-BBE7-C7F0-0459-B9113A92939B}"/>
              </a:ext>
            </a:extLst>
          </p:cNvPr>
          <p:cNvSpPr txBox="1"/>
          <p:nvPr/>
        </p:nvSpPr>
        <p:spPr>
          <a:xfrm>
            <a:off x="15273069" y="4354101"/>
            <a:ext cx="13277533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LOW ABUNDANCE OF SHARKS AND RAYS IN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ARABIC GULF ON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LAST TWENTY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FIVE YEARS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1251AD64-7977-C6E7-442D-0A6505433BB7}"/>
              </a:ext>
            </a:extLst>
          </p:cNvPr>
          <p:cNvSpPr txBox="1">
            <a:spLocks/>
          </p:cNvSpPr>
          <p:nvPr/>
        </p:nvSpPr>
        <p:spPr>
          <a:xfrm>
            <a:off x="22099587" y="27055869"/>
            <a:ext cx="6300788" cy="1252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DISCUSSION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97C6E7-1730-CD4A-0B63-A16EEF63D26A}"/>
              </a:ext>
            </a:extLst>
          </p:cNvPr>
          <p:cNvSpPr txBox="1"/>
          <p:nvPr/>
        </p:nvSpPr>
        <p:spPr>
          <a:xfrm>
            <a:off x="15273069" y="10965166"/>
            <a:ext cx="14127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University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>
                <a:latin typeface="Gotham Book" pitchFamily="2" charset="0"/>
                <a:cs typeface="Gotham Book" pitchFamily="2" charset="0"/>
              </a:rPr>
              <a:t> Aveiro,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Portugal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BB726BC-08B8-B1FC-D76A-16E6E035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53" y="4588002"/>
            <a:ext cx="11404486" cy="897733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988E70F-76F3-5FAA-855F-FA0F81FD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716" y="40430074"/>
            <a:ext cx="4445000" cy="1397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F8471A-D8BF-0FA6-DB9D-177590991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384" y="19176420"/>
            <a:ext cx="6227763" cy="4495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4FF665-9F21-A9C0-6D8C-14758D2B7357}"/>
              </a:ext>
            </a:extLst>
          </p:cNvPr>
          <p:cNvSpPr txBox="1"/>
          <p:nvPr/>
        </p:nvSpPr>
        <p:spPr>
          <a:xfrm>
            <a:off x="8418390" y="2415809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2" name="Imagem 15">
            <a:extLst>
              <a:ext uri="{FF2B5EF4-FFF2-40B4-BE49-F238E27FC236}">
                <a16:creationId xmlns:a16="http://schemas.microsoft.com/office/drawing/2014/main" id="{D15271E3-3668-CAD2-ABE8-53FC9D292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384" y="29283302"/>
            <a:ext cx="6145181" cy="5791200"/>
          </a:xfrm>
          <a:prstGeom prst="rect">
            <a:avLst/>
          </a:prstGeom>
        </p:spPr>
      </p:pic>
      <p:pic>
        <p:nvPicPr>
          <p:cNvPr id="4" name="Imagem 15">
            <a:extLst>
              <a:ext uri="{FF2B5EF4-FFF2-40B4-BE49-F238E27FC236}">
                <a16:creationId xmlns:a16="http://schemas.microsoft.com/office/drawing/2014/main" id="{2484AEBA-9E1E-C7DD-E35B-00F7F72C3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0375" y="17082694"/>
            <a:ext cx="6350000" cy="5791200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:a16="http://schemas.microsoft.com/office/drawing/2014/main" id="{A9EF9B6B-859F-3C48-B0C6-C3E1F1769677}"/>
              </a:ext>
            </a:extLst>
          </p:cNvPr>
          <p:cNvSpPr txBox="1"/>
          <p:nvPr/>
        </p:nvSpPr>
        <p:spPr>
          <a:xfrm>
            <a:off x="22099587" y="2367222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12" name="CaixaDeTexto 6">
            <a:extLst>
              <a:ext uri="{FF2B5EF4-FFF2-40B4-BE49-F238E27FC236}">
                <a16:creationId xmlns:a16="http://schemas.microsoft.com/office/drawing/2014/main" id="{2F0F8F5A-1BD8-94BC-510F-BDBBC7C28A0A}"/>
              </a:ext>
            </a:extLst>
          </p:cNvPr>
          <p:cNvSpPr txBox="1"/>
          <p:nvPr/>
        </p:nvSpPr>
        <p:spPr>
          <a:xfrm>
            <a:off x="15343841" y="3569271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REFERENCES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7DE975E3-9D58-9628-FC2F-380EEB6B9391}"/>
              </a:ext>
            </a:extLst>
          </p:cNvPr>
          <p:cNvSpPr txBox="1">
            <a:spLocks/>
          </p:cNvSpPr>
          <p:nvPr/>
        </p:nvSpPr>
        <p:spPr>
          <a:xfrm>
            <a:off x="1762312" y="12048080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AD5BED2C-DCBC-8F89-4EF8-85716F2D530B}"/>
              </a:ext>
            </a:extLst>
          </p:cNvPr>
          <p:cNvSpPr txBox="1">
            <a:spLocks/>
          </p:cNvSpPr>
          <p:nvPr/>
        </p:nvSpPr>
        <p:spPr>
          <a:xfrm>
            <a:off x="1764708" y="25383704"/>
            <a:ext cx="6300788" cy="1416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METHODOLOGY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orem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,.                   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890DD4D-2133-CB41-6EDF-0134AA88A196}"/>
              </a:ext>
            </a:extLst>
          </p:cNvPr>
          <p:cNvSpPr txBox="1">
            <a:spLocks/>
          </p:cNvSpPr>
          <p:nvPr/>
        </p:nvSpPr>
        <p:spPr>
          <a:xfrm>
            <a:off x="15343841" y="16800254"/>
            <a:ext cx="6300788" cy="1812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RESULTS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                                              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640A8-2B2D-8FD2-A547-037678AAB6EA}"/>
              </a:ext>
            </a:extLst>
          </p:cNvPr>
          <p:cNvGrpSpPr/>
          <p:nvPr/>
        </p:nvGrpSpPr>
        <p:grpSpPr>
          <a:xfrm>
            <a:off x="1762312" y="40247726"/>
            <a:ext cx="11246757" cy="1080733"/>
            <a:chOff x="1762312" y="40247726"/>
            <a:chExt cx="11246757" cy="1080733"/>
          </a:xfrm>
        </p:grpSpPr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DE5F6F85-08C9-4A56-8D8B-5464B7087008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We acknowledge financial support to CESAM by FCT/MCTES (UIDP/50017/2020+UIDB/50017/2020+LA/P/0094/2020), through national funds. (…)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endParaRPr lang="pt-PT" sz="1800" dirty="0">
                <a:highlight>
                  <a:srgbClr val="FFFF00"/>
                </a:highlight>
                <a:latin typeface="Gotham Book" pitchFamily="2" charset="0"/>
                <a:cs typeface="Gotham Book" pitchFamily="2" charset="0"/>
              </a:endParaRPr>
            </a:p>
          </p:txBody>
        </p:sp>
        <p:sp>
          <p:nvSpPr>
            <p:cNvPr id="16" name="Subtítulo 2">
              <a:extLst>
                <a:ext uri="{FF2B5EF4-FFF2-40B4-BE49-F238E27FC236}">
                  <a16:creationId xmlns:a16="http://schemas.microsoft.com/office/drawing/2014/main" id="{5C217D95-FBBA-4406-41BB-4DD6D3BF93EA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ACKNOWLEDGEMENTS</a:t>
              </a:r>
            </a:p>
          </p:txBody>
        </p:sp>
      </p:grpSp>
      <p:sp>
        <p:nvSpPr>
          <p:cNvPr id="18" name="CaixaDeTexto 6">
            <a:extLst>
              <a:ext uri="{FF2B5EF4-FFF2-40B4-BE49-F238E27FC236}">
                <a16:creationId xmlns:a16="http://schemas.microsoft.com/office/drawing/2014/main" id="{B130982D-6D80-8F69-9983-139B5E2AF3C7}"/>
              </a:ext>
            </a:extLst>
          </p:cNvPr>
          <p:cNvSpPr txBox="1"/>
          <p:nvPr/>
        </p:nvSpPr>
        <p:spPr>
          <a:xfrm>
            <a:off x="8462607" y="35456735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F76B496-E88D-39B8-0CB7-58261DC82399}"/>
              </a:ext>
            </a:extLst>
          </p:cNvPr>
          <p:cNvSpPr txBox="1">
            <a:spLocks/>
          </p:cNvSpPr>
          <p:nvPr/>
        </p:nvSpPr>
        <p:spPr>
          <a:xfrm>
            <a:off x="9867681" y="8138634"/>
            <a:ext cx="3372069" cy="10434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image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replacing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this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example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) To delete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53C732F0-AF2C-B564-49E3-19365D504065}"/>
              </a:ext>
            </a:extLst>
          </p:cNvPr>
          <p:cNvSpPr txBox="1">
            <a:spLocks/>
          </p:cNvSpPr>
          <p:nvPr/>
        </p:nvSpPr>
        <p:spPr>
          <a:xfrm>
            <a:off x="20568915" y="40758238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additional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logos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funding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entities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(to delete)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0228E49-281F-FEB9-D986-D05367CB1837}"/>
              </a:ext>
            </a:extLst>
          </p:cNvPr>
          <p:cNvSpPr txBox="1">
            <a:spLocks/>
          </p:cNvSpPr>
          <p:nvPr/>
        </p:nvSpPr>
        <p:spPr>
          <a:xfrm>
            <a:off x="25249981" y="1907190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more logos</a:t>
            </a:r>
          </a:p>
        </p:txBody>
      </p:sp>
      <p:pic>
        <p:nvPicPr>
          <p:cNvPr id="23" name="Picture 22" descr="A black background with a black rectangle and a black rectangle with a green and yellow circle and a black rectangle with a black background&#10;&#10;Description automatically generated">
            <a:extLst>
              <a:ext uri="{FF2B5EF4-FFF2-40B4-BE49-F238E27FC236}">
                <a16:creationId xmlns:a16="http://schemas.microsoft.com/office/drawing/2014/main" id="{67E6B1B8-0F7A-8B6C-F537-7BB2E0260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0243" y="1656666"/>
            <a:ext cx="8556020" cy="24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67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3059</TotalTime>
  <Words>1791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Black</vt:lpstr>
      <vt:lpstr>Gotham Bold</vt:lpstr>
      <vt:lpstr>Gotham Book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Luis Borges</cp:lastModifiedBy>
  <cp:revision>10</cp:revision>
  <dcterms:created xsi:type="dcterms:W3CDTF">2023-04-26T14:18:29Z</dcterms:created>
  <dcterms:modified xsi:type="dcterms:W3CDTF">2025-02-07T12:11:32Z</dcterms:modified>
</cp:coreProperties>
</file>