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8" userDrawn="1">
          <p15:clr>
            <a:srgbClr val="A4A3A4"/>
          </p15:clr>
        </p15:guide>
        <p15:guide id="2" pos="13572" userDrawn="1">
          <p15:clr>
            <a:srgbClr val="A4A3A4"/>
          </p15:clr>
        </p15:guide>
        <p15:guide id="3" orient="horz" pos="3457" userDrawn="1">
          <p15:clr>
            <a:srgbClr val="A4A3A4"/>
          </p15:clr>
        </p15:guide>
        <p15:guide id="4" orient="horz" pos="9710" userDrawn="1">
          <p15:clr>
            <a:srgbClr val="A4A3A4"/>
          </p15:clr>
        </p15:guide>
        <p15:guide id="5" orient="horz" pos="2890" userDrawn="1">
          <p15:clr>
            <a:srgbClr val="A4A3A4"/>
          </p15:clr>
        </p15:guide>
        <p15:guide id="6" orient="horz" pos="3185" userDrawn="1">
          <p15:clr>
            <a:srgbClr val="A4A3A4"/>
          </p15:clr>
        </p15:guide>
        <p15:guide id="7" orient="horz" pos="5861" userDrawn="1">
          <p15:clr>
            <a:srgbClr val="A4A3A4"/>
          </p15:clr>
        </p15:guide>
        <p15:guide id="8" orient="horz" pos="6882" userDrawn="1">
          <p15:clr>
            <a:srgbClr val="A4A3A4"/>
          </p15:clr>
        </p15:guide>
        <p15:guide id="9" orient="horz" pos="7517" userDrawn="1">
          <p15:clr>
            <a:srgbClr val="A4A3A4"/>
          </p15:clr>
        </p15:guide>
        <p15:guide id="10" orient="horz" pos="10375" userDrawn="1">
          <p15:clr>
            <a:srgbClr val="A4A3A4"/>
          </p15:clr>
        </p15:guide>
        <p15:guide id="11" orient="horz" pos="10715" userDrawn="1">
          <p15:clr>
            <a:srgbClr val="A4A3A4"/>
          </p15:clr>
        </p15:guide>
        <p15:guide id="12" orient="horz" pos="17133" userDrawn="1">
          <p15:clr>
            <a:srgbClr val="A4A3A4"/>
          </p15:clr>
        </p15:guide>
        <p15:guide id="13" orient="horz" pos="18222" userDrawn="1">
          <p15:clr>
            <a:srgbClr val="A4A3A4"/>
          </p15:clr>
        </p15:guide>
        <p15:guide id="14" orient="horz" pos="17814" userDrawn="1">
          <p15:clr>
            <a:srgbClr val="A4A3A4"/>
          </p15:clr>
        </p15:guide>
        <p15:guide id="15" pos="9331" userDrawn="1">
          <p15:clr>
            <a:srgbClr val="A4A3A4"/>
          </p15:clr>
        </p15:guide>
        <p15:guide id="16" pos="5135" userDrawn="1">
          <p15:clr>
            <a:srgbClr val="A4A3A4"/>
          </p15:clr>
        </p15:guide>
        <p15:guide id="17" pos="849" userDrawn="1">
          <p15:clr>
            <a:srgbClr val="A4A3A4"/>
          </p15:clr>
        </p15:guide>
        <p15:guide id="18" pos="17518" userDrawn="1">
          <p15:clr>
            <a:srgbClr val="A4A3A4"/>
          </p15:clr>
        </p15:guide>
        <p15:guide id="19" pos="13368" userDrawn="1">
          <p15:clr>
            <a:srgbClr val="A4A3A4"/>
          </p15:clr>
        </p15:guide>
        <p15:guide id="20" pos="22100" userDrawn="1">
          <p15:clr>
            <a:srgbClr val="A4A3A4"/>
          </p15:clr>
        </p15:guide>
        <p15:guide id="21" pos="1212" userDrawn="1">
          <p15:clr>
            <a:srgbClr val="A4A3A4"/>
          </p15:clr>
        </p15:guide>
        <p15:guide id="22" pos="12892" userDrawn="1">
          <p15:clr>
            <a:srgbClr val="A4A3A4"/>
          </p15:clr>
        </p15:guide>
        <p15:guide id="23" pos="26091" userDrawn="1">
          <p15:clr>
            <a:srgbClr val="A4A3A4"/>
          </p15:clr>
        </p15:guide>
        <p15:guide id="24" pos="4818" userDrawn="1">
          <p15:clr>
            <a:srgbClr val="A4A3A4"/>
          </p15:clr>
        </p15:guide>
        <p15:guide id="25" pos="9014" userDrawn="1">
          <p15:clr>
            <a:srgbClr val="A4A3A4"/>
          </p15:clr>
        </p15:guide>
        <p15:guide id="26" pos="17813" userDrawn="1">
          <p15:clr>
            <a:srgbClr val="A4A3A4"/>
          </p15:clr>
        </p15:guide>
        <p15:guide id="27" pos="218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D329A-898A-4243-BB41-8C85824F9AC6}" v="1" dt="2023-07-18T13:26:58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>
        <p:scale>
          <a:sx n="132" d="100"/>
          <a:sy n="132" d="100"/>
        </p:scale>
        <p:origin x="-8812" y="-18584"/>
      </p:cViewPr>
      <p:guideLst>
        <p:guide orient="horz" pos="1688"/>
        <p:guide pos="13572"/>
        <p:guide orient="horz" pos="3457"/>
        <p:guide orient="horz" pos="9710"/>
        <p:guide orient="horz" pos="2890"/>
        <p:guide orient="horz" pos="3185"/>
        <p:guide orient="horz" pos="5861"/>
        <p:guide orient="horz" pos="6882"/>
        <p:guide orient="horz" pos="7517"/>
        <p:guide orient="horz" pos="10375"/>
        <p:guide orient="horz" pos="10715"/>
        <p:guide orient="horz" pos="17133"/>
        <p:guide orient="horz" pos="18222"/>
        <p:guide orient="horz" pos="17814"/>
        <p:guide pos="9331"/>
        <p:guide pos="5135"/>
        <p:guide pos="849"/>
        <p:guide pos="17518"/>
        <p:guide pos="13368"/>
        <p:guide pos="22100"/>
        <p:guide pos="1212"/>
        <p:guide pos="12892"/>
        <p:guide pos="26091"/>
        <p:guide pos="4818"/>
        <p:guide pos="9014"/>
        <p:guide pos="17813"/>
        <p:guide pos="218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297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3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859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553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915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48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596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747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923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00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521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69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>
            <a:extLst>
              <a:ext uri="{FF2B5EF4-FFF2-40B4-BE49-F238E27FC236}">
                <a16:creationId xmlns:a16="http://schemas.microsoft.com/office/drawing/2014/main" id="{AD48B5A2-A23F-8539-E826-FD2293FEB9A3}"/>
              </a:ext>
            </a:extLst>
          </p:cNvPr>
          <p:cNvSpPr txBox="1"/>
          <p:nvPr/>
        </p:nvSpPr>
        <p:spPr>
          <a:xfrm>
            <a:off x="21401881" y="4388016"/>
            <a:ext cx="1996360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REASON FOR LOW ABUNDANCE OF SHARKS AND RAYS IN THE ARABIC GULF ON  THE LAST TWENTY FIVE YEARS</a:t>
            </a:r>
          </a:p>
        </p:txBody>
      </p:sp>
      <p:sp>
        <p:nvSpPr>
          <p:cNvPr id="3" name="CaixaDeTexto 19">
            <a:extLst>
              <a:ext uri="{FF2B5EF4-FFF2-40B4-BE49-F238E27FC236}">
                <a16:creationId xmlns:a16="http://schemas.microsoft.com/office/drawing/2014/main" id="{1A06C170-8839-F298-DB7E-4A77D613E33A}"/>
              </a:ext>
            </a:extLst>
          </p:cNvPr>
          <p:cNvSpPr txBox="1"/>
          <p:nvPr/>
        </p:nvSpPr>
        <p:spPr>
          <a:xfrm>
            <a:off x="21417923" y="7696614"/>
            <a:ext cx="1985993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RIMA W. JABADO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1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 ,</a:t>
            </a:r>
            <a:r>
              <a:rPr lang="pt-PT" sz="4000" b="1" spc="-300" dirty="0">
                <a:latin typeface="Gotham Book" pitchFamily="2" charset="0"/>
                <a:cs typeface="Gotham Bold" pitchFamily="2" charset="0"/>
              </a:rPr>
              <a:t>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SHAMSA M. AL HAMELI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EDWIN M. GRANDCOURTI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3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4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MICHELLE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5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RAOUL A. MULDER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6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4</a:t>
            </a:r>
            <a:endParaRPr lang="pt-PT" sz="4000" spc="-300" baseline="30000" dirty="0">
              <a:latin typeface="Gotham Book" pitchFamily="2" charset="0"/>
              <a:cs typeface="Gotham Book" pitchFamily="2" charset="0"/>
            </a:endParaRP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1 </a:t>
            </a:r>
            <a:r>
              <a:rPr lang="pt-PT" sz="3200" spc="-300">
                <a:latin typeface="Gotham Book" pitchFamily="2" charset="0"/>
                <a:cs typeface="Gotham Book" pitchFamily="2" charset="0"/>
              </a:rPr>
              <a:t>CESAM, Departamento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xxxx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University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Aveiro, Portugal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2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ENVIRONMENT AGENCY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3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GULF ELASMO PROJECT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4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CICECO UA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ok" pitchFamily="2" charset="0"/>
              </a:rPr>
              <a:t>5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MELBOURNE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6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W/A, AUSTRALIA</a:t>
            </a:r>
          </a:p>
        </p:txBody>
      </p:sp>
      <p:sp>
        <p:nvSpPr>
          <p:cNvPr id="13" name="CaixaDeTexto 18">
            <a:extLst>
              <a:ext uri="{FF2B5EF4-FFF2-40B4-BE49-F238E27FC236}">
                <a16:creationId xmlns:a16="http://schemas.microsoft.com/office/drawing/2014/main" id="{8E1C802F-2057-E0EC-4CC5-723FB27AA9E1}"/>
              </a:ext>
            </a:extLst>
          </p:cNvPr>
          <p:cNvSpPr txBox="1"/>
          <p:nvPr/>
        </p:nvSpPr>
        <p:spPr>
          <a:xfrm>
            <a:off x="1265231" y="13632478"/>
            <a:ext cx="638334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Bold" pitchFamily="2" charset="0"/>
                <a:cs typeface="Gotham Bold" pitchFamily="2" charset="0"/>
              </a:rPr>
              <a:t>INTRODUCTION</a:t>
            </a:r>
            <a:endParaRPr lang="pt-PT" sz="2100" b="1" dirty="0">
              <a:latin typeface="Gotham Medium" pitchFamily="2" charset="0"/>
              <a:cs typeface="Gotham Medium" pitchFamily="2" charset="0"/>
            </a:endParaRPr>
          </a:p>
          <a:p>
            <a:endParaRPr lang="pt-PT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zzril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delenit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6" name="CaixaDeTexto 19">
            <a:extLst>
              <a:ext uri="{FF2B5EF4-FFF2-40B4-BE49-F238E27FC236}">
                <a16:creationId xmlns:a16="http://schemas.microsoft.com/office/drawing/2014/main" id="{CDDDC0EA-37B2-A164-E455-E77C568D215F}"/>
              </a:ext>
            </a:extLst>
          </p:cNvPr>
          <p:cNvSpPr txBox="1"/>
          <p:nvPr/>
        </p:nvSpPr>
        <p:spPr>
          <a:xfrm>
            <a:off x="8106557" y="13632478"/>
            <a:ext cx="6251461" cy="931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Bold" pitchFamily="2" charset="0"/>
                <a:cs typeface="Gotham Bold" pitchFamily="2" charset="0"/>
              </a:rPr>
              <a:t>METHODOLOGY</a:t>
            </a:r>
          </a:p>
          <a:p>
            <a:endParaRPr lang="pt-PT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pic>
        <p:nvPicPr>
          <p:cNvPr id="18" name="Imagem 21">
            <a:extLst>
              <a:ext uri="{FF2B5EF4-FFF2-40B4-BE49-F238E27FC236}">
                <a16:creationId xmlns:a16="http://schemas.microsoft.com/office/drawing/2014/main" id="{53090E53-D0D2-5A76-B7C6-FA25A5AD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185" y="14201843"/>
            <a:ext cx="6350000" cy="4495800"/>
          </a:xfrm>
          <a:prstGeom prst="rect">
            <a:avLst/>
          </a:prstGeom>
        </p:spPr>
      </p:pic>
      <p:sp>
        <p:nvSpPr>
          <p:cNvPr id="19" name="CaixaDeTexto 22">
            <a:extLst>
              <a:ext uri="{FF2B5EF4-FFF2-40B4-BE49-F238E27FC236}">
                <a16:creationId xmlns:a16="http://schemas.microsoft.com/office/drawing/2014/main" id="{54569B02-3199-D97E-4614-942B544B271D}"/>
              </a:ext>
            </a:extLst>
          </p:cNvPr>
          <p:cNvSpPr txBox="1"/>
          <p:nvPr/>
        </p:nvSpPr>
        <p:spPr>
          <a:xfrm>
            <a:off x="21540620" y="13632478"/>
            <a:ext cx="6334079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Bold" pitchFamily="2" charset="0"/>
                <a:cs typeface="Gotham Bold" pitchFamily="2" charset="0"/>
              </a:rPr>
              <a:t>RESULTS</a:t>
            </a:r>
            <a:endParaRPr lang="pt-PT" sz="2100" b="1" dirty="0">
              <a:latin typeface="Gotham Medium" pitchFamily="2" charset="0"/>
              <a:cs typeface="Gotham Medium" pitchFamily="2" charset="0"/>
            </a:endParaRPr>
          </a:p>
          <a:p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1" name="CaixaDeTexto 24">
            <a:extLst>
              <a:ext uri="{FF2B5EF4-FFF2-40B4-BE49-F238E27FC236}">
                <a16:creationId xmlns:a16="http://schemas.microsoft.com/office/drawing/2014/main" id="{4C5C6050-7DC0-D36F-4291-3C01553A3E8A}"/>
              </a:ext>
            </a:extLst>
          </p:cNvPr>
          <p:cNvSpPr txBox="1"/>
          <p:nvPr/>
        </p:nvSpPr>
        <p:spPr>
          <a:xfrm>
            <a:off x="34946038" y="13632478"/>
            <a:ext cx="63878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Bold" pitchFamily="2" charset="0"/>
                <a:cs typeface="Gotham Bold" pitchFamily="2" charset="0"/>
              </a:rPr>
              <a:t>DISCUSSION</a:t>
            </a:r>
            <a:endParaRPr lang="pt-PT" sz="2100" b="1" dirty="0">
              <a:latin typeface="Gotham Medium" pitchFamily="2" charset="0"/>
              <a:cs typeface="Gotham Medium" pitchFamily="2" charset="0"/>
            </a:endParaRPr>
          </a:p>
          <a:p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</a:t>
            </a:r>
          </a:p>
        </p:txBody>
      </p:sp>
      <p:pic>
        <p:nvPicPr>
          <p:cNvPr id="22" name="Imagem 25">
            <a:extLst>
              <a:ext uri="{FF2B5EF4-FFF2-40B4-BE49-F238E27FC236}">
                <a16:creationId xmlns:a16="http://schemas.microsoft.com/office/drawing/2014/main" id="{C2D7895C-53B8-C57F-4EF3-70FD3EB1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6520" y="14194170"/>
            <a:ext cx="6350000" cy="5791200"/>
          </a:xfrm>
          <a:prstGeom prst="rect">
            <a:avLst/>
          </a:prstGeom>
        </p:spPr>
      </p:pic>
      <p:pic>
        <p:nvPicPr>
          <p:cNvPr id="24" name="Imagem 20">
            <a:extLst>
              <a:ext uri="{FF2B5EF4-FFF2-40B4-BE49-F238E27FC236}">
                <a16:creationId xmlns:a16="http://schemas.microsoft.com/office/drawing/2014/main" id="{F17D938B-4271-F649-E2A4-A0E06D19D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764" y="1898239"/>
            <a:ext cx="13464675" cy="10599067"/>
          </a:xfrm>
          <a:prstGeom prst="rect">
            <a:avLst/>
          </a:prstGeom>
        </p:spPr>
      </p:pic>
      <p:sp>
        <p:nvSpPr>
          <p:cNvPr id="25" name="Subtítulo 2">
            <a:extLst>
              <a:ext uri="{FF2B5EF4-FFF2-40B4-BE49-F238E27FC236}">
                <a16:creationId xmlns:a16="http://schemas.microsoft.com/office/drawing/2014/main" id="{63E1683F-D501-C304-7599-A56507552B1C}"/>
              </a:ext>
            </a:extLst>
          </p:cNvPr>
          <p:cNvSpPr txBox="1">
            <a:spLocks/>
          </p:cNvSpPr>
          <p:nvPr/>
        </p:nvSpPr>
        <p:spPr>
          <a:xfrm>
            <a:off x="1265231" y="9310831"/>
            <a:ext cx="4814884" cy="155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endParaRPr lang="pt-PT" sz="1800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29" name="CaixaDeTexto 6">
            <a:extLst>
              <a:ext uri="{FF2B5EF4-FFF2-40B4-BE49-F238E27FC236}">
                <a16:creationId xmlns:a16="http://schemas.microsoft.com/office/drawing/2014/main" id="{E8F4EABD-1422-894D-A770-3ED32F580EF6}"/>
              </a:ext>
            </a:extLst>
          </p:cNvPr>
          <p:cNvSpPr txBox="1"/>
          <p:nvPr/>
        </p:nvSpPr>
        <p:spPr>
          <a:xfrm>
            <a:off x="14592350" y="1922234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30" name="CaixaDeTexto 6">
            <a:extLst>
              <a:ext uri="{FF2B5EF4-FFF2-40B4-BE49-F238E27FC236}">
                <a16:creationId xmlns:a16="http://schemas.microsoft.com/office/drawing/2014/main" id="{72A0EA50-63CE-2F68-8C67-44173F9A6C91}"/>
              </a:ext>
            </a:extLst>
          </p:cNvPr>
          <p:cNvSpPr txBox="1"/>
          <p:nvPr/>
        </p:nvSpPr>
        <p:spPr>
          <a:xfrm>
            <a:off x="28186520" y="20625067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31" name="CaixaDeTexto 6">
            <a:extLst>
              <a:ext uri="{FF2B5EF4-FFF2-40B4-BE49-F238E27FC236}">
                <a16:creationId xmlns:a16="http://schemas.microsoft.com/office/drawing/2014/main" id="{03C96E08-566D-6C35-441E-7FA5882B958A}"/>
              </a:ext>
            </a:extLst>
          </p:cNvPr>
          <p:cNvSpPr txBox="1"/>
          <p:nvPr/>
        </p:nvSpPr>
        <p:spPr>
          <a:xfrm>
            <a:off x="34914473" y="23350527"/>
            <a:ext cx="645101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Bold" pitchFamily="2" charset="0"/>
                <a:cs typeface="Gotham Bold" pitchFamily="2" charset="0"/>
              </a:rPr>
              <a:t>REFERENCES</a:t>
            </a:r>
          </a:p>
          <a:p>
            <a:endParaRPr lang="pt-PT" dirty="0">
              <a:latin typeface="Gotham Book" pitchFamily="2" charset="0"/>
              <a:cs typeface="Gotham Book" pitchFamily="2" charset="0"/>
            </a:endParaRPr>
          </a:p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/>
          </a:p>
        </p:txBody>
      </p:sp>
      <p:pic>
        <p:nvPicPr>
          <p:cNvPr id="35" name="Imagem 21">
            <a:extLst>
              <a:ext uri="{FF2B5EF4-FFF2-40B4-BE49-F238E27FC236}">
                <a16:creationId xmlns:a16="http://schemas.microsoft.com/office/drawing/2014/main" id="{44FBDD40-3AC2-E07A-586C-F57A88F8A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02" y="19957484"/>
            <a:ext cx="6350000" cy="4495800"/>
          </a:xfrm>
          <a:prstGeom prst="rect">
            <a:avLst/>
          </a:prstGeom>
        </p:spPr>
      </p:pic>
      <p:sp>
        <p:nvSpPr>
          <p:cNvPr id="36" name="CaixaDeTexto 6">
            <a:extLst>
              <a:ext uri="{FF2B5EF4-FFF2-40B4-BE49-F238E27FC236}">
                <a16:creationId xmlns:a16="http://schemas.microsoft.com/office/drawing/2014/main" id="{C5359A99-6A4C-5910-E72A-560C239BE0FD}"/>
              </a:ext>
            </a:extLst>
          </p:cNvPr>
          <p:cNvSpPr txBox="1"/>
          <p:nvPr/>
        </p:nvSpPr>
        <p:spPr>
          <a:xfrm>
            <a:off x="1117467" y="24977981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pic>
        <p:nvPicPr>
          <p:cNvPr id="4" name="Imagem 26">
            <a:extLst>
              <a:ext uri="{FF2B5EF4-FFF2-40B4-BE49-F238E27FC236}">
                <a16:creationId xmlns:a16="http://schemas.microsoft.com/office/drawing/2014/main" id="{77AFD430-31D0-584E-79A7-858A38E02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6110" y="28169998"/>
            <a:ext cx="4445000" cy="1397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5ED3CD-A46F-CB84-E7D3-94D8ABEC89E3}"/>
              </a:ext>
            </a:extLst>
          </p:cNvPr>
          <p:cNvGrpSpPr/>
          <p:nvPr/>
        </p:nvGrpSpPr>
        <p:grpSpPr>
          <a:xfrm>
            <a:off x="21540620" y="28169998"/>
            <a:ext cx="11246757" cy="1080733"/>
            <a:chOff x="1762312" y="40247726"/>
            <a:chExt cx="11246757" cy="1080733"/>
          </a:xfrm>
        </p:grpSpPr>
        <p:sp>
          <p:nvSpPr>
            <p:cNvPr id="7" name="Subtítulo 2">
              <a:extLst>
                <a:ext uri="{FF2B5EF4-FFF2-40B4-BE49-F238E27FC236}">
                  <a16:creationId xmlns:a16="http://schemas.microsoft.com/office/drawing/2014/main" id="{F0A7B637-C710-8FCE-50B1-723463F70412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629959"/>
              <a:ext cx="11246757" cy="6985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dirty="0">
                  <a:latin typeface="Gotham Book" pitchFamily="2" charset="0"/>
                  <a:cs typeface="Gotham Book" pitchFamily="2" charset="0"/>
                </a:rPr>
                <a:t>We acknowledge financial support to CESAM by FCT/MCTES (UIDP/50017/2020+UIDB/50017/2020+LA/P/0094/2020), through national funds. (…)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adipiscing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elit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sed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diam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nonunit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augue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duis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dolore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te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feugait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nulla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facilisi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.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Lorem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endParaRPr lang="pt-PT" sz="1800" dirty="0">
                <a:highlight>
                  <a:srgbClr val="FFFF00"/>
                </a:highlight>
                <a:latin typeface="Gotham Book" pitchFamily="2" charset="0"/>
                <a:cs typeface="Gotham Book" pitchFamily="2" charset="0"/>
              </a:endParaRPr>
            </a:p>
          </p:txBody>
        </p:sp>
        <p:sp>
          <p:nvSpPr>
            <p:cNvPr id="10" name="Subtítulo 2">
              <a:extLst>
                <a:ext uri="{FF2B5EF4-FFF2-40B4-BE49-F238E27FC236}">
                  <a16:creationId xmlns:a16="http://schemas.microsoft.com/office/drawing/2014/main" id="{DE248D54-5ADF-0F31-BBA5-4C27C07F9EE7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247726"/>
              <a:ext cx="11246757" cy="3822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b="1" dirty="0">
                  <a:latin typeface="Gotham Book" pitchFamily="2" charset="0"/>
                  <a:cs typeface="Gotham Book" pitchFamily="2" charset="0"/>
                </a:rPr>
                <a:t>ACKNOWLEDGEMENTS</a:t>
              </a:r>
            </a:p>
          </p:txBody>
        </p:sp>
      </p:grpSp>
      <p:sp>
        <p:nvSpPr>
          <p:cNvPr id="11" name="Subtítulo 2">
            <a:extLst>
              <a:ext uri="{FF2B5EF4-FFF2-40B4-BE49-F238E27FC236}">
                <a16:creationId xmlns:a16="http://schemas.microsoft.com/office/drawing/2014/main" id="{D84AA6B5-7468-D295-9DA9-557EAD7AB2AC}"/>
              </a:ext>
            </a:extLst>
          </p:cNvPr>
          <p:cNvSpPr txBox="1">
            <a:spLocks/>
          </p:cNvSpPr>
          <p:nvPr/>
        </p:nvSpPr>
        <p:spPr>
          <a:xfrm>
            <a:off x="14734185" y="6042315"/>
            <a:ext cx="3372069" cy="104346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insert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image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(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replacing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this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example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) To delete</a:t>
            </a:r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3DD44B06-8782-4270-6D23-6FD537F2E2F8}"/>
              </a:ext>
            </a:extLst>
          </p:cNvPr>
          <p:cNvSpPr txBox="1">
            <a:spLocks/>
          </p:cNvSpPr>
          <p:nvPr/>
        </p:nvSpPr>
        <p:spPr>
          <a:xfrm>
            <a:off x="32645876" y="1927560"/>
            <a:ext cx="3372069" cy="5622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add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more logos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450B5CB4-B1A6-3896-63FF-D3924470E198}"/>
              </a:ext>
            </a:extLst>
          </p:cNvPr>
          <p:cNvSpPr txBox="1">
            <a:spLocks/>
          </p:cNvSpPr>
          <p:nvPr/>
        </p:nvSpPr>
        <p:spPr>
          <a:xfrm>
            <a:off x="7609302" y="28616370"/>
            <a:ext cx="7831460" cy="57022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insert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additional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logos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funding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entities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(to delete)</a:t>
            </a:r>
          </a:p>
        </p:txBody>
      </p:sp>
      <p:pic>
        <p:nvPicPr>
          <p:cNvPr id="9" name="Picture 8" descr="A black background with a black rectangle and a black rectangle with a green and yellow circle and a black rectangle with a black background&#10;&#10;Description automatically generated">
            <a:extLst>
              <a:ext uri="{FF2B5EF4-FFF2-40B4-BE49-F238E27FC236}">
                <a16:creationId xmlns:a16="http://schemas.microsoft.com/office/drawing/2014/main" id="{D45AB965-5625-D819-C326-6C890D13B5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3793" y="1763804"/>
            <a:ext cx="8556020" cy="24963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5D74D6-C7EA-2AEE-396E-69B57BED4268}"/>
              </a:ext>
            </a:extLst>
          </p:cNvPr>
          <p:cNvSpPr/>
          <p:nvPr/>
        </p:nvSpPr>
        <p:spPr>
          <a:xfrm>
            <a:off x="15996450" y="29566998"/>
            <a:ext cx="4789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chemeClr val="bg1">
                    <a:lumMod val="65000"/>
                  </a:schemeClr>
                </a:solidFill>
              </a:rPr>
              <a:t>   UID Centro de Estudos do Ambiente e Mar (CESAM) + LA/P/0094/2020…</a:t>
            </a:r>
          </a:p>
        </p:txBody>
      </p:sp>
    </p:spTree>
    <p:extLst>
      <p:ext uri="{BB962C8B-B14F-4D97-AF65-F5344CB8AC3E}">
        <p14:creationId xmlns:p14="http://schemas.microsoft.com/office/powerpoint/2010/main" val="1843251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272</TotalTime>
  <Words>1321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Black</vt:lpstr>
      <vt:lpstr>Gotham Bold</vt:lpstr>
      <vt:lpstr>Gotham Book</vt:lpstr>
      <vt:lpstr>Gotham Medium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Sebastião Estanislau Pinto De Gusmão</dc:creator>
  <cp:lastModifiedBy>Luis Borges</cp:lastModifiedBy>
  <cp:revision>7</cp:revision>
  <dcterms:created xsi:type="dcterms:W3CDTF">2023-05-03T11:20:27Z</dcterms:created>
  <dcterms:modified xsi:type="dcterms:W3CDTF">2025-03-07T17:14:28Z</dcterms:modified>
</cp:coreProperties>
</file>