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6" userDrawn="1">
          <p15:clr>
            <a:srgbClr val="A4A3A4"/>
          </p15:clr>
        </p15:guide>
        <p15:guide id="2" pos="1144" userDrawn="1">
          <p15:clr>
            <a:srgbClr val="A4A3A4"/>
          </p15:clr>
        </p15:guide>
        <p15:guide id="3" orient="horz" pos="9059" userDrawn="1">
          <p15:clr>
            <a:srgbClr val="A4A3A4"/>
          </p15:clr>
        </p15:guide>
        <p15:guide id="4" orient="horz" pos="11100" userDrawn="1">
          <p15:clr>
            <a:srgbClr val="A4A3A4"/>
          </p15:clr>
        </p15:guide>
        <p15:guide id="5" orient="horz" pos="9966" userDrawn="1">
          <p15:clr>
            <a:srgbClr val="A4A3A4"/>
          </p15:clr>
        </p15:guide>
        <p15:guide id="6" orient="horz" pos="21102" userDrawn="1">
          <p15:clr>
            <a:srgbClr val="A4A3A4"/>
          </p15:clr>
        </p15:guide>
        <p15:guide id="7" orient="horz" pos="24935" userDrawn="1">
          <p15:clr>
            <a:srgbClr val="A4A3A4"/>
          </p15:clr>
        </p15:guide>
        <p15:guide id="8" orient="horz" pos="13581" userDrawn="1">
          <p15:clr>
            <a:srgbClr val="A4A3A4"/>
          </p15:clr>
        </p15:guide>
        <p15:guide id="9" orient="horz" pos="25955" userDrawn="1">
          <p15:clr>
            <a:srgbClr val="A4A3A4"/>
          </p15:clr>
        </p15:guide>
        <p15:guide id="10" pos="17927" userDrawn="1">
          <p15:clr>
            <a:srgbClr val="A4A3A4"/>
          </p15:clr>
        </p15:guide>
        <p15:guide id="11" pos="5408" userDrawn="1">
          <p15:clr>
            <a:srgbClr val="A4A3A4"/>
          </p15:clr>
        </p15:guide>
        <p15:guide id="12" pos="5113" userDrawn="1">
          <p15:clr>
            <a:srgbClr val="A4A3A4"/>
          </p15:clr>
        </p15:guide>
        <p15:guide id="13" pos="9672" userDrawn="1">
          <p15:clr>
            <a:srgbClr val="A4A3A4"/>
          </p15:clr>
        </p15:guide>
        <p15:guide id="14" pos="9331" userDrawn="1">
          <p15:clr>
            <a:srgbClr val="A4A3A4"/>
          </p15:clr>
        </p15:guide>
        <p15:guide id="15" pos="13550" userDrawn="1">
          <p15:clr>
            <a:srgbClr val="A4A3A4"/>
          </p15:clr>
        </p15:guide>
        <p15:guide id="16" pos="13890" userDrawn="1">
          <p15:clr>
            <a:srgbClr val="A4A3A4"/>
          </p15:clr>
        </p15:guide>
        <p15:guide id="17" orient="horz" pos="1688" userDrawn="1">
          <p15:clr>
            <a:srgbClr val="A4A3A4"/>
          </p15:clr>
        </p15:guide>
        <p15:guide id="18" orient="horz" pos="1144" userDrawn="1">
          <p15:clr>
            <a:srgbClr val="A4A3A4"/>
          </p15:clr>
        </p15:guide>
        <p15:guide id="19" orient="horz" pos="3276" userDrawn="1">
          <p15:clr>
            <a:srgbClr val="A4A3A4"/>
          </p15:clr>
        </p15:guide>
        <p15:guide id="20" orient="horz" pos="19356" userDrawn="1">
          <p15:clr>
            <a:srgbClr val="A4A3A4"/>
          </p15:clr>
        </p15:guide>
        <p15:guide id="21" orient="horz" pos="20104" userDrawn="1">
          <p15:clr>
            <a:srgbClr val="A4A3A4"/>
          </p15:clr>
        </p15:guide>
        <p15:guide id="22" orient="horz" pos="15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338DD-AD3A-4810-B996-9EB3D33BE9D7}" v="1" dt="2023-07-18T13:40:59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3"/>
    <p:restoredTop sz="94650"/>
  </p:normalViewPr>
  <p:slideViewPr>
    <p:cSldViewPr snapToGrid="0" showGuides="1">
      <p:cViewPr>
        <p:scale>
          <a:sx n="112" d="100"/>
          <a:sy n="112" d="100"/>
        </p:scale>
        <p:origin x="52" y="-23556"/>
      </p:cViewPr>
      <p:guideLst>
        <p:guide orient="horz" pos="3956"/>
        <p:guide pos="1144"/>
        <p:guide orient="horz" pos="9059"/>
        <p:guide orient="horz" pos="11100"/>
        <p:guide orient="horz" pos="9966"/>
        <p:guide orient="horz" pos="21102"/>
        <p:guide orient="horz" pos="24935"/>
        <p:guide orient="horz" pos="13581"/>
        <p:guide orient="horz" pos="25955"/>
        <p:guide pos="17927"/>
        <p:guide pos="5408"/>
        <p:guide pos="5113"/>
        <p:guide pos="9672"/>
        <p:guide pos="9331"/>
        <p:guide pos="13550"/>
        <p:guide pos="13890"/>
        <p:guide orient="horz" pos="1688"/>
        <p:guide orient="horz" pos="1144"/>
        <p:guide orient="horz" pos="3276"/>
        <p:guide orient="horz" pos="19356"/>
        <p:guide orient="horz" pos="20104"/>
        <p:guide orient="horz" pos="15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EE393-C222-C040-B427-B53EAE0AFB89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6901D-8DEF-EA4D-9A13-23B0771F51A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842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6901D-8DEF-EA4D-9A13-23B0771F51A1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306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7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321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954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49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142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05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073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1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576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2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30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DE7F-1FF5-8040-9D4A-4E0684511665}" type="datetimeFigureOut">
              <a:rPr lang="pt-PT" smtClean="0"/>
              <a:t>05/06/2025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C3BEC-8F3D-9F43-9BE8-996886CBC66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293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A15E57E-328B-8816-B2DC-7228FDF0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7964" y="16800253"/>
            <a:ext cx="6300788" cy="735783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INTRODUÇÃO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endParaRPr lang="pt-PT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7802310-BBE7-C7F0-0459-B9113A92939B}"/>
              </a:ext>
            </a:extLst>
          </p:cNvPr>
          <p:cNvSpPr txBox="1"/>
          <p:nvPr/>
        </p:nvSpPr>
        <p:spPr>
          <a:xfrm>
            <a:off x="15273069" y="4354101"/>
            <a:ext cx="13277533" cy="651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LOW ABUNDANCE OF SHARKS AND RAYS IN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ARABIC GULF ON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LAST TWENTY </a:t>
            </a:r>
          </a:p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FIVE YEARS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1251AD64-7977-C6E7-442D-0A6505433BB7}"/>
              </a:ext>
            </a:extLst>
          </p:cNvPr>
          <p:cNvSpPr txBox="1">
            <a:spLocks/>
          </p:cNvSpPr>
          <p:nvPr/>
        </p:nvSpPr>
        <p:spPr>
          <a:xfrm>
            <a:off x="22099587" y="27055869"/>
            <a:ext cx="6300788" cy="12521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DISCUSSÃO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97C6E7-1730-CD4A-0B63-A16EEF63D26A}"/>
              </a:ext>
            </a:extLst>
          </p:cNvPr>
          <p:cNvSpPr txBox="1"/>
          <p:nvPr/>
        </p:nvSpPr>
        <p:spPr>
          <a:xfrm>
            <a:off x="15273069" y="10965166"/>
            <a:ext cx="141271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 </a:t>
            </a:r>
            <a:r>
              <a:rPr lang="pt-PT" sz="3200" spc="-300">
                <a:latin typeface="Gotham Book" pitchFamily="2" charset="0"/>
                <a:cs typeface="Gotham Book" pitchFamily="2" charset="0"/>
              </a:rPr>
              <a:t>de Aveiro,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Portugal</a:t>
            </a:r>
          </a:p>
          <a:p>
            <a:r>
              <a:rPr lang="pt-PT" sz="3200" b="1" spc="-300" baseline="3000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7BB726BC-08B8-B1FC-D76A-16E6E035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3" y="4588002"/>
            <a:ext cx="11404486" cy="8977336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988E70F-76F3-5FAA-855F-FA0F81FD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716" y="40430074"/>
            <a:ext cx="4445000" cy="1397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5F8471A-D8BF-0FA6-DB9D-177590991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384" y="19176420"/>
            <a:ext cx="6227763" cy="4495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F4FF665-9F21-A9C0-6D8C-14758D2B7357}"/>
              </a:ext>
            </a:extLst>
          </p:cNvPr>
          <p:cNvSpPr txBox="1"/>
          <p:nvPr/>
        </p:nvSpPr>
        <p:spPr>
          <a:xfrm>
            <a:off x="8418390" y="2415809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2" name="Imagem 15">
            <a:extLst>
              <a:ext uri="{FF2B5EF4-FFF2-40B4-BE49-F238E27FC236}">
                <a16:creationId xmlns:a16="http://schemas.microsoft.com/office/drawing/2014/main" id="{D15271E3-3668-CAD2-ABE8-53FC9D292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7384" y="29283302"/>
            <a:ext cx="6145181" cy="5791200"/>
          </a:xfrm>
          <a:prstGeom prst="rect">
            <a:avLst/>
          </a:prstGeom>
        </p:spPr>
      </p:pic>
      <p:pic>
        <p:nvPicPr>
          <p:cNvPr id="4" name="Imagem 15">
            <a:extLst>
              <a:ext uri="{FF2B5EF4-FFF2-40B4-BE49-F238E27FC236}">
                <a16:creationId xmlns:a16="http://schemas.microsoft.com/office/drawing/2014/main" id="{2484AEBA-9E1E-C7DD-E35B-00F7F72C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375" y="17082694"/>
            <a:ext cx="6350000" cy="5791200"/>
          </a:xfrm>
          <a:prstGeom prst="rect">
            <a:avLst/>
          </a:prstGeom>
        </p:spPr>
      </p:pic>
      <p:sp>
        <p:nvSpPr>
          <p:cNvPr id="5" name="CaixaDeTexto 6">
            <a:extLst>
              <a:ext uri="{FF2B5EF4-FFF2-40B4-BE49-F238E27FC236}">
                <a16:creationId xmlns:a16="http://schemas.microsoft.com/office/drawing/2014/main" id="{A9EF9B6B-859F-3C48-B0C6-C3E1F1769677}"/>
              </a:ext>
            </a:extLst>
          </p:cNvPr>
          <p:cNvSpPr txBox="1"/>
          <p:nvPr/>
        </p:nvSpPr>
        <p:spPr>
          <a:xfrm>
            <a:off x="22099587" y="2367222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2F0F8F5A-1BD8-94BC-510F-BDBBC7C28A0A}"/>
              </a:ext>
            </a:extLst>
          </p:cNvPr>
          <p:cNvSpPr txBox="1"/>
          <p:nvPr/>
        </p:nvSpPr>
        <p:spPr>
          <a:xfrm>
            <a:off x="15343841" y="3569271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7DE975E3-9D58-9628-FC2F-380EEB6B9391}"/>
              </a:ext>
            </a:extLst>
          </p:cNvPr>
          <p:cNvSpPr txBox="1">
            <a:spLocks/>
          </p:cNvSpPr>
          <p:nvPr/>
        </p:nvSpPr>
        <p:spPr>
          <a:xfrm>
            <a:off x="1762312" y="12048080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id="{AD5BED2C-DCBC-8F89-4EF8-85716F2D530B}"/>
              </a:ext>
            </a:extLst>
          </p:cNvPr>
          <p:cNvSpPr txBox="1">
            <a:spLocks/>
          </p:cNvSpPr>
          <p:nvPr/>
        </p:nvSpPr>
        <p:spPr>
          <a:xfrm>
            <a:off x="1764708" y="25383704"/>
            <a:ext cx="6300788" cy="1416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MATERIAIS E MÉTODOS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orem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,.                    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890DD4D-2133-CB41-6EDF-0134AA88A196}"/>
              </a:ext>
            </a:extLst>
          </p:cNvPr>
          <p:cNvSpPr txBox="1">
            <a:spLocks/>
          </p:cNvSpPr>
          <p:nvPr/>
        </p:nvSpPr>
        <p:spPr>
          <a:xfrm>
            <a:off x="15343841" y="16800254"/>
            <a:ext cx="6300788" cy="1812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8400" b="1" dirty="0">
                <a:latin typeface="Gotham Bold" pitchFamily="2" charset="0"/>
                <a:cs typeface="Gotham Bold" pitchFamily="2" charset="0"/>
              </a:rPr>
              <a:t>RESULTADOS</a:t>
            </a:r>
          </a:p>
          <a:p>
            <a:pPr algn="l">
              <a:lnSpc>
                <a:spcPct val="120000"/>
              </a:lnSpc>
            </a:pP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zzril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delenit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                                              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nonummy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nibh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euismod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tincidunt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laoreet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magna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  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erat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illum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eu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feugiat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facilisis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vero eros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accumsan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iusto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odio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dignissim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qui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blandit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praesent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luptat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tis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volutpat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wisi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ad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minim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veniam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, quis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nostrud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exerci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tation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ullamcorper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suscipit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consequat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autem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eum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iriure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hendrerit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in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vulputate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velit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esse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molestie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2640A8-2B2D-8FD2-A547-037678AAB6EA}"/>
              </a:ext>
            </a:extLst>
          </p:cNvPr>
          <p:cNvGrpSpPr/>
          <p:nvPr/>
        </p:nvGrpSpPr>
        <p:grpSpPr>
          <a:xfrm>
            <a:off x="1762312" y="40247726"/>
            <a:ext cx="11246757" cy="1080733"/>
            <a:chOff x="1762312" y="40247726"/>
            <a:chExt cx="11246757" cy="1080733"/>
          </a:xfrm>
        </p:grpSpPr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DE5F6F85-08C9-4A56-8D8B-5464B7087008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</a:t>
              </a:r>
              <a:r>
                <a:rPr lang="pt-PT" sz="1800">
                  <a:latin typeface="Gotham Book" pitchFamily="2" charset="0"/>
                  <a:cs typeface="Gotham Book" pitchFamily="2" charset="0"/>
                </a:rPr>
                <a:t>CESAM por fundos nacionais através da FCT – Fundação para a Ciência e Tecnologia I.P, no âmbito do projeto/apoio UID/50006 + LA/P/0094/2020. </a:t>
              </a:r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6" name="Subtítulo 2">
              <a:extLst>
                <a:ext uri="{FF2B5EF4-FFF2-40B4-BE49-F238E27FC236}">
                  <a16:creationId xmlns:a16="http://schemas.microsoft.com/office/drawing/2014/main" id="{5C217D95-FBBA-4406-41BB-4DD6D3BF93EA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sp>
        <p:nvSpPr>
          <p:cNvPr id="18" name="CaixaDeTexto 6">
            <a:extLst>
              <a:ext uri="{FF2B5EF4-FFF2-40B4-BE49-F238E27FC236}">
                <a16:creationId xmlns:a16="http://schemas.microsoft.com/office/drawing/2014/main" id="{B130982D-6D80-8F69-9983-139B5E2AF3C7}"/>
              </a:ext>
            </a:extLst>
          </p:cNvPr>
          <p:cNvSpPr txBox="1"/>
          <p:nvPr/>
        </p:nvSpPr>
        <p:spPr>
          <a:xfrm>
            <a:off x="8462607" y="35456735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CD839266-199A-1113-97B0-5AD2A55180BD}"/>
              </a:ext>
            </a:extLst>
          </p:cNvPr>
          <p:cNvSpPr txBox="1">
            <a:spLocks/>
          </p:cNvSpPr>
          <p:nvPr/>
        </p:nvSpPr>
        <p:spPr>
          <a:xfrm>
            <a:off x="10002079" y="772926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6848BD5-865C-C9B5-27A4-1B88E25F2104}"/>
              </a:ext>
            </a:extLst>
          </p:cNvPr>
          <p:cNvSpPr txBox="1">
            <a:spLocks/>
          </p:cNvSpPr>
          <p:nvPr/>
        </p:nvSpPr>
        <p:spPr>
          <a:xfrm>
            <a:off x="23960879" y="2019737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D0EDBD55-2ED8-79BE-F397-8CF73A48BD0F}"/>
              </a:ext>
            </a:extLst>
          </p:cNvPr>
          <p:cNvSpPr txBox="1">
            <a:spLocks/>
          </p:cNvSpPr>
          <p:nvPr/>
        </p:nvSpPr>
        <p:spPr>
          <a:xfrm>
            <a:off x="20568915" y="40758238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656AA-D3F3-2D92-A1D9-D71263E7C962}"/>
              </a:ext>
            </a:extLst>
          </p:cNvPr>
          <p:cNvSpPr txBox="1"/>
          <p:nvPr/>
        </p:nvSpPr>
        <p:spPr>
          <a:xfrm>
            <a:off x="7730836" y="15517091"/>
            <a:ext cx="5278233" cy="111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/>
          </a:p>
        </p:txBody>
      </p:sp>
      <p:pic>
        <p:nvPicPr>
          <p:cNvPr id="22" name="Picture 21" descr="A black background with white and green letters&#10;&#10;Description automatically generated">
            <a:extLst>
              <a:ext uri="{FF2B5EF4-FFF2-40B4-BE49-F238E27FC236}">
                <a16:creationId xmlns:a16="http://schemas.microsoft.com/office/drawing/2014/main" id="{CDDFE2AF-9524-B9A0-2B18-4806622D1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020" y="1615794"/>
            <a:ext cx="9054476" cy="26417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E41663E-A56C-5C8E-05E9-012C38268EC4}"/>
              </a:ext>
            </a:extLst>
          </p:cNvPr>
          <p:cNvSpPr/>
          <p:nvPr/>
        </p:nvSpPr>
        <p:spPr>
          <a:xfrm>
            <a:off x="15137606" y="42146663"/>
            <a:ext cx="10815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 trabalho é financiado por fundos nacionais através da FCT – Fundação para a Ciência e Tecnologia I.P, no âmbito do projeto/apoio UID/50006 + LA/P/0094/2020</a:t>
            </a:r>
            <a:endParaRPr lang="pt-PT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7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473</TotalTime>
  <Words>1828</Words>
  <Application>Microsoft Office PowerPoint</Application>
  <PresentationFormat>Custom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Black</vt:lpstr>
      <vt:lpstr>Gotham Bold</vt:lpstr>
      <vt:lpstr>Gotham Book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Luis Borges</cp:lastModifiedBy>
  <cp:revision>13</cp:revision>
  <dcterms:created xsi:type="dcterms:W3CDTF">2023-04-26T14:18:29Z</dcterms:created>
  <dcterms:modified xsi:type="dcterms:W3CDTF">2025-06-05T16:08:55Z</dcterms:modified>
</cp:coreProperties>
</file>